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96" r:id="rId4"/>
    <p:sldId id="261" r:id="rId5"/>
    <p:sldId id="260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4" r:id="rId15"/>
    <p:sldId id="270" r:id="rId16"/>
    <p:sldId id="278" r:id="rId17"/>
  </p:sldIdLst>
  <p:sldSz cx="9144000" cy="5143500" type="screen16x9"/>
  <p:notesSz cx="6858000" cy="9144000"/>
  <p:embeddedFontLst>
    <p:embeddedFont>
      <p:font typeface="Amatic SC" pitchFamily="2" charset="-79"/>
      <p:regular r:id="rId19"/>
      <p:bold r:id="rId20"/>
    </p:embeddedFont>
    <p:embeddedFont>
      <p:font typeface="Nunito" pitchFamily="2" charset="77"/>
      <p:regular r:id="rId21"/>
      <p:bold r:id="rId22"/>
      <p:italic r:id="rId23"/>
      <p:boldItalic r:id="rId24"/>
    </p:embeddedFont>
    <p:embeddedFont>
      <p:font typeface="Nunito SemiBold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C35A8-31EE-4B06-98D1-F3640B604409}">
  <a:tblStyle styleId="{2C0C35A8-31EE-4B06-98D1-F3640B604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2D37EB-A914-4A42-9CBE-EA1083F15C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 snapToGrid="0">
      <p:cViewPr>
        <p:scale>
          <a:sx n="217" d="100"/>
          <a:sy n="217" d="100"/>
        </p:scale>
        <p:origin x="16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Webtoon Analysis</a:t>
            </a:r>
            <a:br>
              <a:rPr lang="en" dirty="0"/>
            </a:br>
            <a:r>
              <a:rPr lang="en" sz="1400"/>
              <a:t>Samantha Andersen</a:t>
            </a:r>
            <a:endParaRPr dirty="0"/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A404681C-6710-4F30-0773-E0E6B532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95" y="2806847"/>
            <a:ext cx="14224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7505EA-C2EA-C44A-EAD4-5E279D636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0030" y="-198150"/>
            <a:ext cx="5715300" cy="2769900"/>
          </a:xfrm>
        </p:spPr>
        <p:txBody>
          <a:bodyPr/>
          <a:lstStyle/>
          <a:p>
            <a:r>
              <a:rPr lang="en-US" dirty="0"/>
              <a:t>Also…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41B47-8025-5FBD-5C9A-B10B6FD44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62B7A-65AE-4D5F-7F3F-DAE7B1F6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18" y="1399451"/>
            <a:ext cx="3359048" cy="2513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1553C-42F8-BE21-039F-D18CDC9C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86" y="2192560"/>
            <a:ext cx="3158569" cy="19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1A2B-79E6-7718-D916-6A965E25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step: Genre/rating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2A34-DE83-3C76-2362-8906C2856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find the correlation between the genre of the webtoons and what their rating was. </a:t>
            </a:r>
          </a:p>
          <a:p>
            <a:r>
              <a:rPr lang="en-US" dirty="0"/>
              <a:t>Since the genre columns (both in Korean and English) had a comma (__,__) I had to split them into separate observations, giving each webtoon 2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4698-78B7-699E-1541-1E0061AF5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71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ACABA7-0C8D-A689-D2EE-E6A6EB385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7A2A5-D273-2BE6-FB28-4A95815B4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752FB-DCA0-3AEC-B935-3E22D872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80" y="809403"/>
            <a:ext cx="3332020" cy="4306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43F13-78D7-A6F0-FB0B-1D8A0DECF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382" y="0"/>
            <a:ext cx="6001453" cy="2769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E75EC-C312-DA2E-A176-203070DEE838}"/>
              </a:ext>
            </a:extLst>
          </p:cNvPr>
          <p:cNvSpPr txBox="1"/>
          <p:nvPr/>
        </p:nvSpPr>
        <p:spPr>
          <a:xfrm>
            <a:off x="1147031" y="2733709"/>
            <a:ext cx="4369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was able to separate the unusable other half of the genre column which stated the type of upload each story was (story, omnibus, daily)</a:t>
            </a:r>
          </a:p>
          <a:p>
            <a:endParaRPr lang="en-US" dirty="0"/>
          </a:p>
          <a:p>
            <a:r>
              <a:rPr lang="en-US" dirty="0"/>
              <a:t>Even though the ratings are close, we can tell the emotional and romance genres are the highest rated, while action and sports aren’t as liked</a:t>
            </a:r>
          </a:p>
        </p:txBody>
      </p:sp>
    </p:spTree>
    <p:extLst>
      <p:ext uri="{BB962C8B-B14F-4D97-AF65-F5344CB8AC3E}">
        <p14:creationId xmlns:p14="http://schemas.microsoft.com/office/powerpoint/2010/main" val="180270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DA74-3429-AEBB-7F7A-B30E1B3F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step: Sentiment polarity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716B8-2024-EABA-625C-B5D01458F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see whether the descriptions of the webtoons contained positive or negative phrasing coordinating with their genre.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D710-5BD8-AE7B-2813-19090540C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18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9220AE-A3EC-1167-BA06-092865C75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43233-858B-D68C-D05E-196739BBF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1DE5A-B694-FE48-2F9B-6FB52DFD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748"/>
            <a:ext cx="5560652" cy="3179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53CE6-F471-775B-7190-952B5C21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024" y="1963748"/>
            <a:ext cx="3697856" cy="3179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74671-9082-3370-E121-C461C350AD58}"/>
              </a:ext>
            </a:extLst>
          </p:cNvPr>
          <p:cNvSpPr txBox="1"/>
          <p:nvPr/>
        </p:nvSpPr>
        <p:spPr>
          <a:xfrm>
            <a:off x="2041451" y="853622"/>
            <a:ext cx="5720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Romance, gag (comedy), and sports all have a more positive tone</a:t>
            </a:r>
          </a:p>
          <a:p>
            <a:endParaRPr lang="en-US" dirty="0"/>
          </a:p>
          <a:p>
            <a:r>
              <a:rPr lang="en-US" dirty="0"/>
              <a:t>Drama, fantasy, thriller,  and action all have a more negative tone</a:t>
            </a:r>
          </a:p>
          <a:p>
            <a:endParaRPr lang="en-US" dirty="0"/>
          </a:p>
          <a:p>
            <a:r>
              <a:rPr lang="en-US" dirty="0"/>
              <a:t>The emotional genre seems to have a neutral tone</a:t>
            </a:r>
          </a:p>
        </p:txBody>
      </p:sp>
    </p:spTree>
    <p:extLst>
      <p:ext uri="{BB962C8B-B14F-4D97-AF65-F5344CB8AC3E}">
        <p14:creationId xmlns:p14="http://schemas.microsoft.com/office/powerpoint/2010/main" val="90483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855300" y="494484"/>
            <a:ext cx="7433400" cy="14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In conclusion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294967295"/>
          </p:nvPr>
        </p:nvSpPr>
        <p:spPr>
          <a:xfrm>
            <a:off x="855300" y="1895784"/>
            <a:ext cx="7433400" cy="35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Webtoons that have a negative vibe associated with them are more common and widespread amongst genres, aside from romance that is more positive.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Romance and dramatic webtoons are highest rated on the app, while sports webtoons don’t do as well. 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Webtoons with a twist on a regular lifestyle are commonly written.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15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ctrTitle" idx="4294967295"/>
          </p:nvPr>
        </p:nvSpPr>
        <p:spPr>
          <a:xfrm>
            <a:off x="855300" y="518440"/>
            <a:ext cx="3158100" cy="9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428" name="Google Shape;428;p37"/>
          <p:cNvSpPr txBox="1">
            <a:spLocks noGrp="1"/>
          </p:cNvSpPr>
          <p:nvPr>
            <p:ph type="body" idx="4294967295"/>
          </p:nvPr>
        </p:nvSpPr>
        <p:spPr>
          <a:xfrm>
            <a:off x="163454" y="1712225"/>
            <a:ext cx="3434316" cy="1363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I hope you enjoyed my presentation!</a:t>
            </a:r>
            <a:endParaRPr dirty="0"/>
          </a:p>
        </p:txBody>
      </p:sp>
      <p:sp>
        <p:nvSpPr>
          <p:cNvPr id="429" name="Google Shape;429;p3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5698675" y="1712225"/>
            <a:ext cx="1861301" cy="1719020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9C98E-7BE5-E45A-D311-CB16CFA417E7}"/>
              </a:ext>
            </a:extLst>
          </p:cNvPr>
          <p:cNvSpPr txBox="1"/>
          <p:nvPr/>
        </p:nvSpPr>
        <p:spPr>
          <a:xfrm>
            <a:off x="99886" y="3642494"/>
            <a:ext cx="3913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" pitchFamily="2" charset="77"/>
              </a:rPr>
              <a:t>If you are interested in reading a webtoon, here are some of my favorites:</a:t>
            </a:r>
          </a:p>
          <a:p>
            <a:endParaRPr lang="en-US" dirty="0">
              <a:latin typeface="Nunito" pitchFamily="2" charset="77"/>
            </a:endParaRPr>
          </a:p>
          <a:p>
            <a:r>
              <a:rPr lang="en-US" b="1" dirty="0">
                <a:latin typeface="Nunito" pitchFamily="2" charset="77"/>
              </a:rPr>
              <a:t>True Beauty </a:t>
            </a:r>
            <a:r>
              <a:rPr lang="en-US" dirty="0">
                <a:latin typeface="Nunito" pitchFamily="2" charset="77"/>
              </a:rPr>
              <a:t>(Romance, Comedy)</a:t>
            </a:r>
          </a:p>
          <a:p>
            <a:r>
              <a:rPr lang="en-US" b="1" dirty="0">
                <a:latin typeface="Nunito" pitchFamily="2" charset="77"/>
              </a:rPr>
              <a:t>Weak Hero Class </a:t>
            </a:r>
            <a:r>
              <a:rPr lang="en-US" dirty="0">
                <a:latin typeface="Nunito" pitchFamily="2" charset="77"/>
              </a:rPr>
              <a:t>(Action, Thriller)</a:t>
            </a:r>
          </a:p>
          <a:p>
            <a:r>
              <a:rPr lang="en-US" b="1" dirty="0">
                <a:latin typeface="Nunito" pitchFamily="2" charset="77"/>
              </a:rPr>
              <a:t>Lovely Runner </a:t>
            </a:r>
            <a:r>
              <a:rPr lang="en-US" dirty="0">
                <a:latin typeface="Nunito" pitchFamily="2" charset="77"/>
              </a:rPr>
              <a:t>(Romance, Comedy, Drama)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webtoon?</a:t>
            </a:r>
            <a:endParaRPr dirty="0"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2"/>
          </p:nvPr>
        </p:nvSpPr>
        <p:spPr>
          <a:xfrm>
            <a:off x="544759" y="2109376"/>
            <a:ext cx="6233702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Webtoons have been popular in South Korea and other parts of East Asia for years and are becoming increasingly popular in the international market.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Some popular webtoons have even been turned into well known Korean Dramas which has increased Line Webtoon’s popularity in the West along with </a:t>
            </a:r>
            <a:r>
              <a:rPr lang="ko-KR" altLang="en-US" sz="1200" b="1" dirty="0"/>
              <a:t>한류 </a:t>
            </a:r>
            <a:r>
              <a:rPr lang="en-US" altLang="ko-KR" sz="1200" b="1" dirty="0"/>
              <a:t>(the Korean Wave), AKA the rise in popularity of Korean entertainment worldwide.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1"/>
          </p:nvPr>
        </p:nvSpPr>
        <p:spPr>
          <a:xfrm>
            <a:off x="544759" y="1375744"/>
            <a:ext cx="6045544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Line Webtoon is an app designed in South Korea as a form of entertainment where artists can create stories ((Like comics)) and upload them for people to read.</a:t>
            </a:r>
            <a:endParaRPr sz="1800"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ouple of people posing for a picture&#10;&#10;Description automatically generated">
            <a:extLst>
              <a:ext uri="{FF2B5EF4-FFF2-40B4-BE49-F238E27FC236}">
                <a16:creationId xmlns:a16="http://schemas.microsoft.com/office/drawing/2014/main" id="{5F4DBFB5-D092-C32B-6F37-C988563D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61" y="1305386"/>
            <a:ext cx="2365539" cy="2225365"/>
          </a:xfrm>
          <a:prstGeom prst="rect">
            <a:avLst/>
          </a:prstGeom>
        </p:spPr>
      </p:pic>
      <p:pic>
        <p:nvPicPr>
          <p:cNvPr id="9" name="Picture 8" descr="A collage of a couple of people&#10;&#10;Description automatically generated">
            <a:extLst>
              <a:ext uri="{FF2B5EF4-FFF2-40B4-BE49-F238E27FC236}">
                <a16:creationId xmlns:a16="http://schemas.microsoft.com/office/drawing/2014/main" id="{06EED537-6D04-30DB-71C9-5C1A061F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25" y="3500953"/>
            <a:ext cx="2319243" cy="1546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8BBD-C95D-1084-99EA-857A5166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BE5A-E3DB-A14D-5510-D0689202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86" y="1325597"/>
            <a:ext cx="7615583" cy="2762100"/>
          </a:xfrm>
        </p:spPr>
        <p:txBody>
          <a:bodyPr/>
          <a:lstStyle/>
          <a:p>
            <a:r>
              <a:rPr lang="en-US" dirty="0"/>
              <a:t>During my time living in Seoul, I would notice people on Webtoon everywhere I went (in class, on the subway, in the library, etc.)</a:t>
            </a:r>
          </a:p>
          <a:p>
            <a:r>
              <a:rPr lang="en-US" dirty="0"/>
              <a:t>Advertisements in malls and subway stations</a:t>
            </a:r>
          </a:p>
          <a:p>
            <a:r>
              <a:rPr lang="en-US" dirty="0"/>
              <a:t>More popular among students (elementary-college)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F6338-8DA4-5746-BB6F-3D18A590F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Picture 6" descr="A large sign on a wall&#10;&#10;Description automatically generated">
            <a:extLst>
              <a:ext uri="{FF2B5EF4-FFF2-40B4-BE49-F238E27FC236}">
                <a16:creationId xmlns:a16="http://schemas.microsoft.com/office/drawing/2014/main" id="{F1AAB6F5-4707-D1CD-D2B8-F2E96AF1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6" t="35970" r="1781" b="-1"/>
          <a:stretch/>
        </p:blipFill>
        <p:spPr>
          <a:xfrm>
            <a:off x="308973" y="2899061"/>
            <a:ext cx="3168963" cy="2094615"/>
          </a:xfrm>
          <a:prstGeom prst="rect">
            <a:avLst/>
          </a:prstGeom>
        </p:spPr>
      </p:pic>
      <p:pic>
        <p:nvPicPr>
          <p:cNvPr id="9" name="Picture 8" descr="A person holding a phone&#10;&#10;Description automatically generated">
            <a:extLst>
              <a:ext uri="{FF2B5EF4-FFF2-40B4-BE49-F238E27FC236}">
                <a16:creationId xmlns:a16="http://schemas.microsoft.com/office/drawing/2014/main" id="{6FDCF99A-19FA-5F0A-EE01-FE298273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44" t="4874" r="25488" b="2442"/>
          <a:stretch/>
        </p:blipFill>
        <p:spPr>
          <a:xfrm>
            <a:off x="3461553" y="2899061"/>
            <a:ext cx="2686737" cy="2094615"/>
          </a:xfrm>
          <a:prstGeom prst="rect">
            <a:avLst/>
          </a:prstGeom>
        </p:spPr>
      </p:pic>
      <p:pic>
        <p:nvPicPr>
          <p:cNvPr id="11" name="Picture 10" descr="A hand holding a phone with a cartoon on the screen&#10;&#10;Description automatically generated">
            <a:extLst>
              <a:ext uri="{FF2B5EF4-FFF2-40B4-BE49-F238E27FC236}">
                <a16:creationId xmlns:a16="http://schemas.microsoft.com/office/drawing/2014/main" id="{1C1AD779-D36D-383D-16F0-88E88A9C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90" y="2899061"/>
            <a:ext cx="2686737" cy="20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step: Translation</a:t>
            </a:r>
            <a:endParaRPr dirty="0"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1"/>
          </p:nvPr>
        </p:nvSpPr>
        <p:spPr>
          <a:xfrm>
            <a:off x="645915" y="1392212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 dirty="0"/>
              <a:t>The original CSV file consisted of 2100 variables that had columns of title, author, age, rating, description, and genre. All of these were entirely in </a:t>
            </a:r>
            <a:r>
              <a:rPr lang="en-US" dirty="0"/>
              <a:t>K</a:t>
            </a:r>
            <a:r>
              <a:rPr lang="en" dirty="0" err="1"/>
              <a:t>orean</a:t>
            </a:r>
            <a:r>
              <a:rPr lang="en" dirty="0"/>
              <a:t>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 dirty="0"/>
              <a:t>I translated these columns using my knowledge of the Korean language coupled with Google’s Cloud Translation API and created a new data set with added columns for the </a:t>
            </a:r>
            <a:r>
              <a:rPr lang="en-US" dirty="0"/>
              <a:t>E</a:t>
            </a:r>
            <a:r>
              <a:rPr lang="en" dirty="0" err="1"/>
              <a:t>nglish</a:t>
            </a:r>
            <a:r>
              <a:rPr lang="en" dirty="0"/>
              <a:t> translations </a:t>
            </a:r>
            <a:endParaRPr dirty="0"/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648493" y="3814898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D4157-393E-DFB7-052F-04AF133C9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691" y="0"/>
            <a:ext cx="3955773" cy="4993676"/>
          </a:xfrm>
        </p:spPr>
        <p:txBody>
          <a:bodyPr/>
          <a:lstStyle/>
          <a:p>
            <a:pPr algn="l"/>
            <a:r>
              <a:rPr lang="en-US" sz="1600" dirty="0"/>
              <a:t>First, I hand translated both the genre and age columns using the list() function and created a dictionary for those.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I split them into their own separate columns titling them as “</a:t>
            </a:r>
            <a:r>
              <a:rPr lang="en-US" sz="1600" dirty="0" err="1"/>
              <a:t>genre_en</a:t>
            </a:r>
            <a:r>
              <a:rPr lang="en-US" sz="1600" dirty="0"/>
              <a:t>” and “</a:t>
            </a:r>
            <a:r>
              <a:rPr lang="en-US" sz="1600" dirty="0" err="1"/>
              <a:t>age_en</a:t>
            </a:r>
            <a:r>
              <a:rPr lang="en-US" sz="1600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56B32-C5A0-13FE-6757-45D4B591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39" y="0"/>
            <a:ext cx="50513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CB39E-3C78-F1CF-D419-52DFA6F0C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284" y="1435395"/>
            <a:ext cx="3657601" cy="2838270"/>
          </a:xfrm>
        </p:spPr>
        <p:txBody>
          <a:bodyPr/>
          <a:lstStyle/>
          <a:p>
            <a:pPr algn="l"/>
            <a:r>
              <a:rPr lang="en-US" sz="1600" dirty="0"/>
              <a:t>After researching how to use Google’s Cloud Translation API services, I was able to translate the Author, Title, Description easily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I created new English columns for those as well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Wrote a new CSV file for the translated version </a:t>
            </a:r>
          </a:p>
          <a:p>
            <a:pPr marL="50800" indent="0" algn="l">
              <a:buNone/>
            </a:pPr>
            <a:r>
              <a:rPr lang="en-US" sz="1600" dirty="0"/>
              <a:t>	“</a:t>
            </a:r>
            <a:r>
              <a:rPr lang="en-US" sz="1600" dirty="0" err="1"/>
              <a:t>naver_translated.csv</a:t>
            </a:r>
            <a:r>
              <a:rPr lang="en-US" sz="1600" dirty="0"/>
              <a:t>”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194A2-35B2-1292-9B8C-3F4D2F310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E9580-A354-CFB6-17CC-81907123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85" y="-85060"/>
            <a:ext cx="5263116" cy="50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8D3B-2954-4ED8-2577-E1DAD7B7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step: description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232D4-A627-AB54-D6CF-E6CA8C43F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375" y="1761531"/>
            <a:ext cx="6426300" cy="2840400"/>
          </a:xfrm>
        </p:spPr>
        <p:txBody>
          <a:bodyPr/>
          <a:lstStyle/>
          <a:p>
            <a:r>
              <a:rPr lang="en-US" dirty="0"/>
              <a:t>I was curious to see the top mentioned words in the descriptions of all 2100 listed webtoons to see if they have anything in common regardless of genre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3188B-5F10-765A-92D7-30E89328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474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5B5634-4E6D-C408-3430-EF307C45F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937" y="1952497"/>
            <a:ext cx="5715300" cy="2769900"/>
          </a:xfrm>
        </p:spPr>
        <p:txBody>
          <a:bodyPr/>
          <a:lstStyle/>
          <a:p>
            <a:pPr algn="l"/>
            <a:r>
              <a:rPr lang="en-US" sz="1600" dirty="0"/>
              <a:t>In the beginning I generated a graph that had just words that would obviously be used the most (the, and, a, etc.)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By using data(“</a:t>
            </a:r>
            <a:r>
              <a:rPr lang="en-US" sz="1600" dirty="0" err="1"/>
              <a:t>stop_words</a:t>
            </a:r>
            <a:r>
              <a:rPr lang="en-US" sz="1600" dirty="0"/>
              <a:t>”) and the </a:t>
            </a:r>
            <a:r>
              <a:rPr lang="en-US" sz="1600" dirty="0" err="1"/>
              <a:t>anti_join</a:t>
            </a:r>
            <a:r>
              <a:rPr lang="en-US" sz="1600" dirty="0"/>
              <a:t>() function, I separated these stop words from the other words in the description to get an accurate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D6899-E7EE-CED2-13B6-81B8D4C2C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EF2EA-E42D-DFF9-7C2E-E3D52849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100"/>
            <a:ext cx="881882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962DD8-B03E-2BF1-1694-29A6ADDC2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069" y="138223"/>
            <a:ext cx="2740742" cy="1585665"/>
          </a:xfrm>
        </p:spPr>
        <p:txBody>
          <a:bodyPr/>
          <a:lstStyle/>
          <a:p>
            <a:r>
              <a:rPr lang="en-US" sz="1600" dirty="0"/>
              <a:t>Before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925F1-2CD0-5298-BF86-A1F0D1E54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2D7B9-330F-56B1-72AC-DD966DE9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97" y="1088423"/>
            <a:ext cx="3271931" cy="2448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EB68A-BE5B-22F2-2717-7201705B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14" y="761778"/>
            <a:ext cx="2493017" cy="3055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56081-615E-3E1F-B6B4-789B5FDFD3C4}"/>
              </a:ext>
            </a:extLst>
          </p:cNvPr>
          <p:cNvSpPr txBox="1"/>
          <p:nvPr/>
        </p:nvSpPr>
        <p:spPr>
          <a:xfrm>
            <a:off x="5588182" y="507440"/>
            <a:ext cx="225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unito" pitchFamily="2" charset="77"/>
              </a:rPr>
              <a:t>After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09373-66DB-81E6-4EED-219B15A1F465}"/>
              </a:ext>
            </a:extLst>
          </p:cNvPr>
          <p:cNvSpPr txBox="1"/>
          <p:nvPr/>
        </p:nvSpPr>
        <p:spPr>
          <a:xfrm>
            <a:off x="1108683" y="3536570"/>
            <a:ext cx="346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 “life”, “school”, ”story” are most commonly used in the descriptions of the webtoons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638C6-10E6-1584-DB25-A3D58D86F193}"/>
              </a:ext>
            </a:extLst>
          </p:cNvPr>
          <p:cNvSpPr txBox="1"/>
          <p:nvPr/>
        </p:nvSpPr>
        <p:spPr>
          <a:xfrm>
            <a:off x="4837814" y="3816804"/>
            <a:ext cx="286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 tend to write stories that have a twist to everyday activities </a:t>
            </a:r>
          </a:p>
        </p:txBody>
      </p:sp>
    </p:spTree>
    <p:extLst>
      <p:ext uri="{BB962C8B-B14F-4D97-AF65-F5344CB8AC3E}">
        <p14:creationId xmlns:p14="http://schemas.microsoft.com/office/powerpoint/2010/main" val="566752352"/>
      </p:ext>
    </p:extLst>
  </p:cSld>
  <p:clrMapOvr>
    <a:masterClrMapping/>
  </p:clrMapOvr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741</Words>
  <Application>Microsoft Macintosh PowerPoint</Application>
  <PresentationFormat>On-screen Show (16:9)</PresentationFormat>
  <Paragraphs>72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Nunito SemiBold</vt:lpstr>
      <vt:lpstr>Nunito</vt:lpstr>
      <vt:lpstr>Arial</vt:lpstr>
      <vt:lpstr>Amatic SC</vt:lpstr>
      <vt:lpstr>Curio template</vt:lpstr>
      <vt:lpstr>Webtoon Analysis Samantha Andersen</vt:lpstr>
      <vt:lpstr>What Is a webtoon?</vt:lpstr>
      <vt:lpstr>motivations</vt:lpstr>
      <vt:lpstr>First step: Translation</vt:lpstr>
      <vt:lpstr>PowerPoint Presentation</vt:lpstr>
      <vt:lpstr>PowerPoint Presentation</vt:lpstr>
      <vt:lpstr>Second step: description analysis</vt:lpstr>
      <vt:lpstr>PowerPoint Presentation</vt:lpstr>
      <vt:lpstr>PowerPoint Presentation</vt:lpstr>
      <vt:lpstr>PowerPoint Presentation</vt:lpstr>
      <vt:lpstr>Third step: Genre/rating correlation</vt:lpstr>
      <vt:lpstr>PowerPoint Presentation</vt:lpstr>
      <vt:lpstr>Fourth step: Sentiment polarity analysis</vt:lpstr>
      <vt:lpstr>PowerPoint Presentation</vt:lpstr>
      <vt:lpstr>In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Samantha L Andersen</cp:lastModifiedBy>
  <cp:revision>2</cp:revision>
  <dcterms:modified xsi:type="dcterms:W3CDTF">2026-01-09T04:56:23Z</dcterms:modified>
</cp:coreProperties>
</file>